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5" r:id="rId4"/>
    <p:sldId id="257" r:id="rId6"/>
    <p:sldId id="258" r:id="rId7"/>
    <p:sldId id="259" r:id="rId8"/>
    <p:sldId id="260" r:id="rId9"/>
    <p:sldId id="298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99" r:id="rId34"/>
    <p:sldId id="284" r:id="rId35"/>
    <p:sldId id="300" r:id="rId36"/>
    <p:sldId id="285" r:id="rId37"/>
    <p:sldId id="286" r:id="rId38"/>
    <p:sldId id="287" r:id="rId39"/>
    <p:sldId id="288" r:id="rId40"/>
    <p:sldId id="289" r:id="rId41"/>
    <p:sldId id="290" r:id="rId42"/>
    <p:sldId id="301" r:id="rId43"/>
    <p:sldId id="304" r:id="rId44"/>
    <p:sldId id="291" r:id="rId45"/>
    <p:sldId id="292" r:id="rId46"/>
    <p:sldId id="293" r:id="rId47"/>
    <p:sldId id="302" r:id="rId48"/>
    <p:sldId id="294" r:id="rId49"/>
    <p:sldId id="295" r:id="rId50"/>
    <p:sldId id="296" r:id="rId51"/>
    <p:sldId id="303" r:id="rId5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28.xml"/><Relationship Id="rId3" Type="http://schemas.openxmlformats.org/officeDocument/2006/relationships/slide" Target="slide17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944261f3?pid=d1e0b447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000" dirty="0"/>
          </a:p>
        </p:txBody>
      </p:sp>
      <p:pic>
        <p:nvPicPr>
          <p:cNvPr id="3" name="P_6_BD#993ccac78?pid=2944261f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36" y="1196975"/>
            <a:ext cx="7278624" cy="413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93ccac78?pid=2944261f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468000"/>
            <a:ext cx="7031736" cy="396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93ccac78?pid=2944261f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6624" y="468000"/>
            <a:ext cx="6775704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6_BD#993ccac78?pid=2944261f3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2928752"/>
            <a:ext cx="6629400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90257984?pid=2944261f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8ceeb29f6?pid=390257984&amp;color=0,0,0&amp;vtp=1&amp;bbb=1"/>
          <p:cNvSpPr/>
          <p:nvPr/>
        </p:nvSpPr>
        <p:spPr>
          <a:xfrm>
            <a:off x="612648" y="1135253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荠麦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弥望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戍角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怆然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8ceeb29f6.blank?pid=390257984&amp;color=0,0,0&amp;vpa=1&amp;vtp=1&amp;bbb=1"/>
          <p:cNvSpPr/>
          <p:nvPr/>
        </p:nvSpPr>
        <p:spPr>
          <a:xfrm>
            <a:off x="2045367" y="11047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这里指冬至</a:t>
            </a:r>
            <a:endParaRPr lang="en-US" altLang="zh-CN" sz="2800" dirty="0"/>
          </a:p>
        </p:txBody>
      </p:sp>
      <p:sp>
        <p:nvSpPr>
          <p:cNvPr id="6" name="QB_7_AN.4_1#8ceeb29f6.blank?pid=390257984&amp;color=0,0,0&amp;vpa=2&amp;vtp=1&amp;bbb=1"/>
          <p:cNvSpPr/>
          <p:nvPr/>
        </p:nvSpPr>
        <p:spPr>
          <a:xfrm>
            <a:off x="2045367" y="17524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扬州的别称</a:t>
            </a:r>
            <a:endParaRPr lang="en-US" altLang="zh-CN" sz="2800" dirty="0"/>
          </a:p>
        </p:txBody>
      </p:sp>
      <p:sp>
        <p:nvSpPr>
          <p:cNvPr id="8" name="QB_7_AN.6_1#8ceeb29f6.blank?pid=390257984&amp;color=0,0,0&amp;vpa=3&amp;vtp=1&amp;bbb=1"/>
          <p:cNvSpPr/>
          <p:nvPr/>
        </p:nvSpPr>
        <p:spPr>
          <a:xfrm>
            <a:off x="2045367" y="240017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雪方止，天刚晴</a:t>
            </a:r>
            <a:endParaRPr lang="en-US" altLang="zh-CN" sz="2800" dirty="0"/>
          </a:p>
        </p:txBody>
      </p:sp>
      <p:sp>
        <p:nvSpPr>
          <p:cNvPr id="10" name="QB_7_AN.8_1#8ceeb29f6.blank?pid=390257984&amp;color=0,0,0&amp;vpa=4&amp;vtp=1&amp;bbb=1"/>
          <p:cNvSpPr/>
          <p:nvPr/>
        </p:nvSpPr>
        <p:spPr>
          <a:xfrm>
            <a:off x="2045367" y="3047873"/>
            <a:ext cx="49022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野生麦子，一说，荠菜与麦子</a:t>
            </a:r>
            <a:endParaRPr lang="en-US" altLang="zh-CN" sz="2800" dirty="0"/>
          </a:p>
        </p:txBody>
      </p:sp>
      <p:sp>
        <p:nvSpPr>
          <p:cNvPr id="12" name="QB_7_AN.10_1#8ceeb29f6.blank?pid=390257984&amp;color=0,0,0&amp;vpa=5&amp;vtp=1&amp;bbb=1"/>
          <p:cNvSpPr/>
          <p:nvPr/>
        </p:nvSpPr>
        <p:spPr>
          <a:xfrm>
            <a:off x="2045367" y="36955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满眼</a:t>
            </a:r>
            <a:endParaRPr lang="en-US" altLang="zh-CN" sz="2800" dirty="0"/>
          </a:p>
        </p:txBody>
      </p:sp>
      <p:sp>
        <p:nvSpPr>
          <p:cNvPr id="14" name="QB_7_AN.12_1#8ceeb29f6.blank?pid=390257984&amp;color=0,0,0&amp;vpa=6&amp;vtp=1&amp;bbb=1"/>
          <p:cNvSpPr/>
          <p:nvPr/>
        </p:nvSpPr>
        <p:spPr>
          <a:xfrm>
            <a:off x="2045367" y="434327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驻防部队的号角</a:t>
            </a:r>
            <a:endParaRPr lang="en-US" altLang="zh-CN" sz="2800" dirty="0"/>
          </a:p>
        </p:txBody>
      </p:sp>
      <p:sp>
        <p:nvSpPr>
          <p:cNvPr id="16" name="QB_7_AN.14_1#8ceeb29f6.blank?pid=390257984&amp;color=0,0,0&amp;vpa=7&amp;vtp=1&amp;bbb=1"/>
          <p:cNvSpPr/>
          <p:nvPr/>
        </p:nvSpPr>
        <p:spPr>
          <a:xfrm>
            <a:off x="2045367" y="49909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悲伤的样子</a:t>
            </a:r>
            <a:endParaRPr lang="en-US" altLang="zh-CN" sz="2800" dirty="0"/>
          </a:p>
        </p:txBody>
      </p:sp>
      <p:sp>
        <p:nvSpPr>
          <p:cNvPr id="18" name="QB_7_AN.16_1#8ceeb29f6.blank?pid=390257984&amp;color=0,0,0&amp;vpa=8&amp;vtp=1&amp;bbb=1"/>
          <p:cNvSpPr/>
          <p:nvPr/>
        </p:nvSpPr>
        <p:spPr>
          <a:xfrm>
            <a:off x="1689767" y="561771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谱写，作曲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  <p:bldP spid="1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560f368bf?pid=390257984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黍离之悲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淮左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名都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春风十里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胡马窥江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杜郎俊赏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算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18_1#560f368bf.blank?pid=390257984&amp;color=0,0,0&amp;vpa=9&amp;vtp=1&amp;bbb=1"/>
          <p:cNvSpPr/>
          <p:nvPr/>
        </p:nvSpPr>
        <p:spPr>
          <a:xfrm>
            <a:off x="2756567" y="435864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故国残破的悲思</a:t>
            </a:r>
            <a:endParaRPr lang="en-US" altLang="zh-CN" sz="2800" dirty="0"/>
          </a:p>
        </p:txBody>
      </p:sp>
      <p:sp>
        <p:nvSpPr>
          <p:cNvPr id="5" name="QB_7_AN.20_1#560f368bf.blank?pid=390257984&amp;color=0,0,0&amp;vpa=10&amp;vtp=1&amp;bbb=1"/>
          <p:cNvSpPr/>
          <p:nvPr/>
        </p:nvSpPr>
        <p:spPr>
          <a:xfrm>
            <a:off x="2032667" y="1083564"/>
            <a:ext cx="59737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今淮河以东地区，当时设置淮南东路</a:t>
            </a:r>
            <a:endParaRPr lang="en-US" altLang="zh-CN" sz="2800" dirty="0"/>
          </a:p>
        </p:txBody>
      </p:sp>
      <p:sp>
        <p:nvSpPr>
          <p:cNvPr id="7" name="QB_7_AN.22_1#560f368bf.blank?pid=390257984&amp;color=0,0,0&amp;vpa=11&amp;vtp=1&amp;bbb=1"/>
          <p:cNvSpPr/>
          <p:nvPr/>
        </p:nvSpPr>
        <p:spPr>
          <a:xfrm>
            <a:off x="2108867" y="17312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著名的城市</a:t>
            </a:r>
            <a:endParaRPr lang="en-US" altLang="zh-CN" sz="2800" dirty="0"/>
          </a:p>
        </p:txBody>
      </p:sp>
      <p:sp>
        <p:nvSpPr>
          <p:cNvPr id="9" name="QB_7_AN.24_1#560f368bf.blank?pid=390257984&amp;color=0,0,0&amp;vpa=12&amp;vtp=1&amp;bbb=1"/>
          <p:cNvSpPr/>
          <p:nvPr/>
        </p:nvSpPr>
        <p:spPr>
          <a:xfrm>
            <a:off x="2108867" y="2378964"/>
            <a:ext cx="38306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竹西亭，在扬州北门外</a:t>
            </a:r>
            <a:endParaRPr lang="en-US" altLang="zh-CN" sz="2800" dirty="0"/>
          </a:p>
        </p:txBody>
      </p:sp>
      <p:sp>
        <p:nvSpPr>
          <p:cNvPr id="11" name="QB_7_AN.26_1#560f368bf.blank?pid=390257984&amp;color=0,0,0&amp;vpa=13&amp;vtp=1&amp;bbb=1"/>
          <p:cNvSpPr/>
          <p:nvPr/>
        </p:nvSpPr>
        <p:spPr>
          <a:xfrm>
            <a:off x="2108867" y="30266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解下马鞍</a:t>
            </a:r>
            <a:endParaRPr lang="en-US" altLang="zh-CN" sz="2800" dirty="0"/>
          </a:p>
        </p:txBody>
      </p:sp>
      <p:sp>
        <p:nvSpPr>
          <p:cNvPr id="13" name="QB_7_AN.28_1#560f368bf.blank?pid=390257984&amp;color=0,0,0&amp;vpa=14&amp;vtp=1&amp;bbb=1"/>
          <p:cNvSpPr/>
          <p:nvPr/>
        </p:nvSpPr>
        <p:spPr>
          <a:xfrm>
            <a:off x="2820067" y="3674364"/>
            <a:ext cx="41878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原本十分繁华的扬州长街</a:t>
            </a:r>
            <a:endParaRPr lang="en-US" altLang="zh-CN" sz="2800" dirty="0"/>
          </a:p>
        </p:txBody>
      </p:sp>
      <p:sp>
        <p:nvSpPr>
          <p:cNvPr id="15" name="QB_7_AN.30_1#560f368bf.blank?pid=390257984&amp;color=0,0,0&amp;vpa=15&amp;vtp=1&amp;bbb=1"/>
          <p:cNvSpPr/>
          <p:nvPr/>
        </p:nvSpPr>
        <p:spPr>
          <a:xfrm>
            <a:off x="2908967" y="43220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金兵进犯长江北岸</a:t>
            </a:r>
            <a:endParaRPr lang="en-US" altLang="zh-CN" sz="2800" dirty="0"/>
          </a:p>
        </p:txBody>
      </p:sp>
      <p:sp>
        <p:nvSpPr>
          <p:cNvPr id="17" name="QB_7_AN.32_1#560f368bf.blank?pid=390257984&amp;color=0,0,0&amp;vpa=16&amp;vtp=1&amp;bbb=1"/>
          <p:cNvSpPr/>
          <p:nvPr/>
        </p:nvSpPr>
        <p:spPr>
          <a:xfrm>
            <a:off x="2908967" y="4969764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杜牧曾快意游赏扬州</a:t>
            </a:r>
            <a:endParaRPr lang="en-US" altLang="zh-CN" sz="2800" dirty="0"/>
          </a:p>
        </p:txBody>
      </p:sp>
      <p:sp>
        <p:nvSpPr>
          <p:cNvPr id="19" name="QB_7_AN.34_1#560f368bf.blank?pid=390257984&amp;color=0,0,0&amp;vpa=17&amp;vtp=1&amp;bbb=1"/>
          <p:cNvSpPr/>
          <p:nvPr/>
        </p:nvSpPr>
        <p:spPr>
          <a:xfrm>
            <a:off x="1842167" y="5596509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推算，料想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f521cd51?pid=d1e0b447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C_6_BD#1705059ee?pid=df521cd51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3000" dirty="0"/>
          </a:p>
        </p:txBody>
      </p:sp>
      <p:pic>
        <p:nvPicPr>
          <p:cNvPr id="4" name="QB_7_BD.35_1#19623a8d9?pid=1705059ee&amp;color=0,0,0&amp;tib=255,255,255&amp;vip=18#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1693799"/>
            <a:ext cx="8897112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36_1#19623a8d9.blank?pid=1705059ee&amp;color=0,0,0&amp;vpa=18&amp;vtp=1"/>
          <p:cNvSpPr/>
          <p:nvPr/>
        </p:nvSpPr>
        <p:spPr>
          <a:xfrm>
            <a:off x="2139696" y="2608199"/>
            <a:ext cx="685800" cy="36576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1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所闻</a:t>
            </a:r>
            <a:endParaRPr lang="en-US" altLang="zh-CN" sz="2100" dirty="0"/>
          </a:p>
        </p:txBody>
      </p:sp>
      <p:sp>
        <p:nvSpPr>
          <p:cNvPr id="6" name="QB_7_AN.37_1#19623a8d9.blank?pid=1705059ee&amp;color=0,0,0&amp;vpa=19&amp;vtp=1"/>
          <p:cNvSpPr/>
          <p:nvPr/>
        </p:nvSpPr>
        <p:spPr>
          <a:xfrm>
            <a:off x="5568697" y="1830959"/>
            <a:ext cx="795528" cy="36576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萧条冷落</a:t>
            </a:r>
            <a:endParaRPr lang="en-US" altLang="zh-CN" sz="2100" dirty="0"/>
          </a:p>
        </p:txBody>
      </p:sp>
      <p:sp>
        <p:nvSpPr>
          <p:cNvPr id="7" name="QB_7_AN.38_1#19623a8d9.blank?pid=1705059ee&amp;color=0,0,0&amp;vpa=20&amp;vtp=1"/>
          <p:cNvSpPr/>
          <p:nvPr/>
        </p:nvSpPr>
        <p:spPr>
          <a:xfrm>
            <a:off x="3712464" y="4821047"/>
            <a:ext cx="1215136" cy="38404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桥边红药</a:t>
            </a:r>
            <a:endParaRPr lang="en-US" altLang="zh-CN" sz="2100" dirty="0"/>
          </a:p>
        </p:txBody>
      </p:sp>
      <p:sp>
        <p:nvSpPr>
          <p:cNvPr id="8" name="QB_7_AN.39_1#19623a8d9.blank?pid=1705059ee&amp;color=0,0,0&amp;vpa=21&amp;vtp=1"/>
          <p:cNvSpPr/>
          <p:nvPr/>
        </p:nvSpPr>
        <p:spPr>
          <a:xfrm>
            <a:off x="7717536" y="2800223"/>
            <a:ext cx="841248" cy="320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928e7049?pid=df521cd5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3000" dirty="0"/>
          </a:p>
        </p:txBody>
      </p:sp>
      <p:sp>
        <p:nvSpPr>
          <p:cNvPr id="3" name="QB_7_BD.40_1#508cd6e87?pid=2928e7049&amp;color=0,0,0&amp;vtp=1&amp;bbb=1&amp;hb=1"/>
          <p:cNvSpPr/>
          <p:nvPr/>
        </p:nvSpPr>
        <p:spPr>
          <a:xfrm>
            <a:off x="612648" y="113525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本词通过描写扬州昔日的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与如今的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控诉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了发动战争造成灾难的金朝统治者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又对南宋王朝的偏安政策有所谴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表现了作者的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41_1#508cd6e87.blank?pid=2928e7049&amp;color=0,0,0&amp;vpa=22&amp;vtp=1&amp;bbb=1"/>
          <p:cNvSpPr/>
          <p:nvPr/>
        </p:nvSpPr>
        <p:spPr>
          <a:xfrm>
            <a:off x="5601366" y="11047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繁华</a:t>
            </a:r>
            <a:endParaRPr lang="en-US" altLang="zh-CN" sz="2800" dirty="0"/>
          </a:p>
        </p:txBody>
      </p:sp>
      <p:sp>
        <p:nvSpPr>
          <p:cNvPr id="5" name="QB_7_AN.42_1#508cd6e87.blank?pid=2928e7049&amp;color=0,0,0&amp;vpa=23&amp;vtp=1&amp;bbb=1"/>
          <p:cNvSpPr/>
          <p:nvPr/>
        </p:nvSpPr>
        <p:spPr>
          <a:xfrm>
            <a:off x="8446167" y="11047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荒凉破败</a:t>
            </a:r>
            <a:endParaRPr lang="en-US" altLang="zh-CN" sz="2800" dirty="0"/>
          </a:p>
        </p:txBody>
      </p:sp>
      <p:sp>
        <p:nvSpPr>
          <p:cNvPr id="6" name="QB_7_AN.43_1#508cd6e87.blank?pid=2928e7049&amp;color=0,0,0&amp;vpa=24&amp;vtp=1&amp;bbb=1"/>
          <p:cNvSpPr/>
          <p:nvPr/>
        </p:nvSpPr>
        <p:spPr>
          <a:xfrm>
            <a:off x="3823366" y="237921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爱国之情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8093b76.fixed?pid=ce39864c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968093b7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b8e6fd59?pid=968093b76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假如你穿越回南宋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，来到“淮左名都，竹西佳处”的扬州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。眼前不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见昔日的车马喧嚣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、琼花似锦，唯有断壁残垣与废池乔木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；耳畔再无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丝竹悠扬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，只剩戍楼号角声声悲鸣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。昔日的繁华与今日的萧瑟形成了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鲜明的对比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。今天，让我们循着姜夔的脚步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，在他凝练的词句间品读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兴亡之慨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；透过他精心撷取的意象，体悟其黍离之悲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，感受这份穿越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时空的意境之美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74edd920?pid=968093b76&amp;color=0,173,163&amp;vtp=1&amp;bt=1&amp;bbb=1"/>
          <p:cNvSpPr/>
          <p:nvPr/>
        </p:nvSpPr>
        <p:spPr>
          <a:xfrm>
            <a:off x="612648" y="466344"/>
            <a:ext cx="10963656" cy="552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理解内容情感</a:t>
            </a:r>
            <a:endParaRPr lang="en-US" altLang="zh-CN" sz="3000" dirty="0"/>
          </a:p>
        </p:txBody>
      </p:sp>
      <p:sp>
        <p:nvSpPr>
          <p:cNvPr id="3" name="QB_6_BD.109_1#3a1a132e6?pid=e74edd920&amp;color=0,0,0&amp;vtp=1&amp;bbb=1&amp;hb=1&amp;hltap=1"/>
          <p:cNvSpPr/>
          <p:nvPr/>
        </p:nvSpPr>
        <p:spPr>
          <a:xfrm>
            <a:off x="612648" y="1091692"/>
            <a:ext cx="10963656" cy="51527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本词描绘了扬州怎样的景象？词人为何要描绘这样的景象？（6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10_1#3a1a132e6?pid=e74edd920&amp;color=0,0,0&amp;vtp=1&amp;bbb=1&amp;hb=1&amp;hla=1"/>
          <p:cNvSpPr/>
          <p:nvPr/>
        </p:nvSpPr>
        <p:spPr>
          <a:xfrm>
            <a:off x="612648" y="1650810"/>
            <a:ext cx="10963656" cy="45954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1）①上片展现了扬州在“胡马窥江去后”的凋敝破败之景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入扬州街巷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，入目皆是繁茂生长的“荠麦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”，杜牧笔下往昔扬州的盛景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已全然不见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。金兵南下后，城中仅余“废池乔木”。黄昏时分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，清越的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号角声响起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，在死寂的扬州城上空飘荡，更刺痛了词人的心。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②下片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描绘扬州名胜二十四桥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，桥下江水悠悠，在清冷的月光的笼罩下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片死寂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，渲染了悲凉凄怆的氛围。（每点2分）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2）词人描绘扬州城的破败之景，旨在抒发深沉的“黍离之悲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”，借此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表达因山河破碎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、百姓罹难而产生的郁愤与悲痛之情。（2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e39864cb.fixed?pid=cdba5b768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中华传统文化经典研习——诗的国度</a:t>
            </a:r>
            <a:endParaRPr lang="en-US" altLang="zh-CN" sz="4000" dirty="0"/>
          </a:p>
        </p:txBody>
      </p:sp>
      <p:sp>
        <p:nvSpPr>
          <p:cNvPr id="3" name="C_3#ce39864cb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ce39864cb.fixed?pid=cdba5b768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第4课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望海潮（东南形胜）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扬州慢（淮左名都）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ce39864cb.fixed?pid=cdba5b768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ce39864cb.fixed?pid=cdba5b768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扬州慢（淮左名都）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ce39864cb.fixed?pid=cdba5b768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d152cdfa7?pid=e74edd920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这首词的词眼是什么？它包含了词人怎样的思想感情？（6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10_1#d152cdfa7?pid=e74edd920&amp;color=0,0,0&amp;vtp=1&amp;bt=1&amp;bbb=1&amp;hb=1&amp;hla=1"/>
          <p:cNvSpPr/>
          <p:nvPr/>
        </p:nvSpPr>
        <p:spPr>
          <a:xfrm>
            <a:off x="612648" y="109538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1）本词的词眼是“空”字。（1分）上片中的“过春风十里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荠麦青青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”“废池乔木，犹厌言兵”，下片中的“杜郎俊赏，算而今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到须惊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”“二十四桥仍在，波心荡，冷月无声”“念桥边红药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，年年知为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”，都照应了“空”字。（2分）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2）词人通过“空”字和这些照应“空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”字的内容写出了金兵南下给扬州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造成的毁灭性破坏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，抒发了词人感时伤世的忧郁情怀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，表达了词人对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战争的谴责和对扬州人民的同情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e37a84b8?pid=968093b7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赏析词作语言</a:t>
            </a:r>
            <a:endParaRPr lang="en-US" altLang="zh-CN" sz="3000" dirty="0"/>
          </a:p>
        </p:txBody>
      </p:sp>
      <p:sp>
        <p:nvSpPr>
          <p:cNvPr id="3" name="QB_6_BD.109_1#2ade9a046?pid=de37a84b8&amp;color=0,0,0&amp;vtp=1&amp;bbb=1&amp;hb=1&amp;hltap=1"/>
          <p:cNvSpPr/>
          <p:nvPr/>
        </p:nvSpPr>
        <p:spPr>
          <a:xfrm>
            <a:off x="612648" y="1125728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请赏析本词上片中的“寒”字和下片中的“冷”字。（4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10_1#2ade9a046?pid=de37a84b8&amp;color=0,0,0&amp;vtp=1&amp;bbb=1&amp;hb=1&amp;hla=1"/>
          <p:cNvSpPr/>
          <p:nvPr/>
        </p:nvSpPr>
        <p:spPr>
          <a:xfrm>
            <a:off x="612648" y="1753108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“清角吹寒”中的“寒”字用得很妙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，寒意本来是天气给人的感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，但词人不言天寒，而说“吹寒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”，把角声的凄凉与天气的寒冷联系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，把产生寒的自然原因抽去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，似乎是角声把寒意吹到了这座空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。②“冷月无声”使触觉感受“冷”与听觉感受“无声”相融合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使读者对冷寂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、凋敝的景象产生不一样的感受。这里的“冷月”“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无声”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是词人主观感受的联想迁移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，是移人情于物象的结果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，增强了本词的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艺术感染力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798584a3a?pid=de37a84b8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“二十四桥仍在，波心荡，冷月无声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”这三句词营造出了一个怎样的境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？请结合词作内容简要分析。（4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10_1#798584a3a?pid=de37a84b8&amp;color=0,0,0&amp;vtp=1&amp;bt=1&amp;bbb=1&amp;hb=1&amp;hla=1"/>
          <p:cNvSpPr/>
          <p:nvPr/>
        </p:nvSpPr>
        <p:spPr>
          <a:xfrm>
            <a:off x="612648" y="173546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这三句词借桥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、水、月等景物，营造出凄冷、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孤寂的境界。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2分）二十四桥依旧，桥下水波荡漾，唯有清冷月光洒下，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寂静无声。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往昔扬州的热闹全然不见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，尽显物是人非的凄凉。（2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6c49c694?pid=968093b76&amp;color=0,173,163&amp;vtp=1&amp;bt=1&amp;bbb=1"/>
          <p:cNvSpPr/>
          <p:nvPr/>
        </p:nvSpPr>
        <p:spPr>
          <a:xfrm>
            <a:off x="612648" y="466345"/>
            <a:ext cx="10963656" cy="508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赏析表达技巧</a:t>
            </a:r>
            <a:endParaRPr lang="en-US" altLang="zh-CN" sz="3000" dirty="0"/>
          </a:p>
        </p:txBody>
      </p:sp>
      <p:sp>
        <p:nvSpPr>
          <p:cNvPr id="3" name="QB_6_BD.109_1#9e00d97dc?pid=16c49c694&amp;color=0,0,0&amp;vtp=1&amp;bbb=1&amp;hb=1&amp;hltap=1"/>
          <p:cNvSpPr/>
          <p:nvPr/>
        </p:nvSpPr>
        <p:spPr>
          <a:xfrm>
            <a:off x="612648" y="10378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运用对比手法是本词的艺术特色之一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，请对本词中运用的对比手法进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10_1#9e00d97dc?pid=16c49c694&amp;color=0,0,0&amp;vtp=1&amp;bbb=1&amp;hb=1&amp;hla=1"/>
          <p:cNvSpPr/>
          <p:nvPr/>
        </p:nvSpPr>
        <p:spPr>
          <a:xfrm>
            <a:off x="612648" y="20577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本词用今昔对比的手法来写景抒情。（1分）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②上片以昔日的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名都”来对比今日的“空城”，以昔日“春风十里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”的繁华景象来对比今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“尽荠麦青青”的荒凉景象。下片以昔日的“杜郎俊赏”“豆蔻词工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楼梦好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”等来对比今日的“难赋深情”；以昔日“二十四桥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”的乐景对比今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“波心荡，冷月无声”的哀景；以桥下“波心荡”的动来对比“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冷月无声”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。（3分）③通过这一系列对比，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清晰呈现扬州昔盛今衰的巨变，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有力抒发词人对战争的谴责与黍离之悲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令人对扬州的变迁唏嘘不已。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d0facd070?pid=16c49c694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在这首词中，词人分别写了昔日扬州与眼前扬州，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分别用了什么手法？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有怎样的表达效果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10_1#d0facd070?pid=16c49c694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1）词人写昔日扬州采用虚写手法，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凭借想象勾勒往昔盛景；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描绘眼前扬州则运用实写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，直观展现当下景况。（3分）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2）一边是繁华热闹，一边是萧条冷落，一边是虚，一边是实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鲜明的对比突出了词人对昔盛今衰的感慨和感时伤世的情感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839e4fc89?pid=16c49c694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这首词大量化用杜牧的诗句，有何好处？试简要分析。（6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10_1#839e4fc89?pid=16c49c694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精简表意，强化对比：杜牧描写扬州的诗广为人知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，姜夔借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其诗句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，一方面用精简的文字，就能突出扬州昔日的繁华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；另一方面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借读者对杜牧诗中扬州盛景的印象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与当下扬州的衰败形成强烈反差，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凸显扬州今昔之变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。②深化意境：“春风十里”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等词句源自杜牧的诗句，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一提及这些诗句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，人们就会忆起扬州往日的美好。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可如今扬州破败，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杜牧重到此地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，也一定会震惊，深化了词境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，有力传达出词人对扬州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变迁的悲痛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6278819a5?pid=16c49c694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本词上片是如何借景抒情的？请具体分析。（4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10_1#6278819a5?pid=16c49c694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上片通过描写荠麦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、废池、空城等景象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，以沉郁的笔触勾勒出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一幅荒凉凄婉的画卷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，生动展现了战后扬州的荒芜与萧条，（2分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人将自己对扬州城历经战乱而衰败的悲痛之情融入这些景象之中，抒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发了对国势衰微的深切悲痛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cd5acf33?pid=16c49c694&amp;color=0,0,0&amp;vtp=1&amp;bt=1&amp;bbb=1&amp;hb=1"/>
          <p:cNvSpPr/>
          <p:nvPr/>
        </p:nvSpPr>
        <p:spPr>
          <a:xfrm>
            <a:off x="612648" y="468000"/>
            <a:ext cx="10963656" cy="562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间接抒情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间接抒情包括借景抒情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情景交融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融情于景等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借景抒情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指作者带着强烈的主观情感去描写客观景物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物来抒情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它的特点是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情生景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情景交融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浑然一体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我国古代诗歌中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清风等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都是作者常借以抒情的对象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情景交融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指抒情与写景交互共生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相映成趣的抒情方式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一般只写景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不直接抒情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75224f1e.fixed?pid=ce39864c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b75224f1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1#c4b690a4c?pid=b75224f1e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《望海潮》和《扬州慢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》这两首词在意象选取和意境营造上有什么不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10_1#c4b690a4c?pid=b75224f1e&amp;color=0,0,0&amp;vtp=1&amp;bt=1&amp;bbb=1&amp;hb=1&amp;hla=1"/>
          <p:cNvSpPr/>
          <p:nvPr/>
        </p:nvSpPr>
        <p:spPr>
          <a:xfrm>
            <a:off x="612648" y="173546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在意象选取上，《望海潮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》主要选取了能体现杭州的自然风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光和都市繁华景象的意象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，如“烟柳”“画桥”“风帘”“翠幕”“人家”“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珠玑”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罗绮”等，展现了一个美丽、富饶、充满活力的江南水乡。《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扬州慢》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则更多地选取了能体现扬州战后的荒凉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、冷清景象的意象，如“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荠麦”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废池”“乔木”“清角”“空城”等，营造了一种破败、萧瑟、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凄凉的氛围。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在意境营造上，《望海潮》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通过丰富的意象组合和动静结合的手法，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1e0b447b?lid=d1e0b447b&amp;cid=d1e0b447b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d1e0b447b?lid=d1e0b447b&amp;cid=d1e0b447b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d1e0b447b?lid=968093b76&amp;cid=968093b7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d1e0b447b?lid=968093b76&amp;cid=968093b76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d1e0b447b?lid=b75224f1e&amp;cid=b75224f1e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d1e0b447b?lid=b75224f1e&amp;cid=b75224f1e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0_1#c4b690a4c?pid=b75224f1e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9_1#c4b690a4c?pid=b75224f1e&amp;color=0,0,0&amp;vtp=1&amp;bt=1&amp;bbb=1&amp;hb=1&amp;hla=1"/>
          <p:cNvSpPr/>
          <p:nvPr/>
        </p:nvSpPr>
        <p:spPr>
          <a:xfrm>
            <a:off x="612648" y="4426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描绘了色彩缤纷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、管乐之声缭绕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、歌吟之声不断的繁华富庶的江南生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活画面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。整首词以大开大合的笔法，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浓墨重彩地铺叙了杭州的繁荣、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壮丽景象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，意境宏阔而壮美。《扬州慢》则通过色彩昏暗、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色调阴冷、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声音悲凉的意象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，营造了一种萧条、荒凉、冷清的意境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。词人用雅洁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洗练的语言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，描绘出凄淡空蒙的画面，意味深长，声调低婉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刚峭拔之气势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、冷僻幽独之情怀。（每点3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1#4115f986b?pid=b75224f1e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《望海潮》和《扬州慢》在语言风格上差异明显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，试分别说明二者的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风格特点并分析其语言风格形成的原因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10_1#4115f986b?pid=b75224f1e&amp;color=0,0,0&amp;vtp=1&amp;bt=1&amp;bbb=1&amp;hb=1&amp;hla=1"/>
          <p:cNvSpPr/>
          <p:nvPr/>
        </p:nvSpPr>
        <p:spPr>
          <a:xfrm>
            <a:off x="612648" y="173546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1）《望海潮》：①语言华丽明快、浓墨重彩，如“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东南形胜，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三吴都会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，钱塘自古繁华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”，开篇就用简洁有力且大气的语言点明杭州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的重要地位与繁华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；“烟柳画桥，风帘翠幕，参差十万人家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。云树绕堤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，怒涛卷霜雪，天堑无涯”，大量精美的意象堆砌，“烟柳”“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画桥”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风帘翠幕”等描绘细腻，色彩感强，展现出杭州的秀丽与富庶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绚丽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，尽显都市繁华风貌。②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这一风格形成的原因与北宋经济繁荣、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0_1#4115f986b?pid=b75224f1e&amp;color=0,0,0&amp;vtp=1&amp;bt=1&amp;bbb=1&amp;hb=1&amp;hltap=1"/>
          <p:cNvSpPr/>
          <p:nvPr/>
        </p:nvSpPr>
        <p:spPr>
          <a:xfrm>
            <a:off x="612648" y="468001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9_1#4115f986b?pid=b75224f1e&amp;color=0,0,0&amp;vtp=1&amp;bt=1&amp;bbb=1&amp;hb=1&amp;hla=1"/>
          <p:cNvSpPr/>
          <p:nvPr/>
        </p:nvSpPr>
        <p:spPr>
          <a:xfrm>
            <a:off x="612648" y="442601"/>
            <a:ext cx="10963656" cy="57638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人们追求享乐以及作者的写作目的——拜访驻守杭州的两浙转运使孙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何有关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2）《扬州慢》：①语言清冷沉郁、含蓄蕴藉，如“淮左名都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，竹西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佳处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，解鞍少驻初程。过春风十里，尽荠麦青青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”，以平淡却饱含沧桑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之感的语言起笔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，“过春风十里”化用杜牧诗句，今昔对比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，突出扬州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城如今的荒芜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，“二十四桥仍在，波心荡，冷月无声。念桥边红药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年知为谁生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？”用词清冷，借景抒情，不直接言悲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，却将黍离之悲蕴含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，意味深长；②其风格成因是作者身处南宋衰世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，扬州城破后荒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凉破败的景象引起他内心深沉的悲痛，含蓄的表达更能体现他复杂的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cae3fcd9?pid=b75224f1e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O_6_BD.54_1#669c1936f?pid=acae3fcd9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55_1#6d1f3b46e?pid=669c1936f&amp;color=0,0,0&amp;vtp=1&amp;bbb=1"/>
          <p:cNvSpPr/>
          <p:nvPr/>
        </p:nvSpPr>
        <p:spPr>
          <a:xfrm>
            <a:off x="612648" y="1602867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初霁(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荠麦(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戍角(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56_1#6d1f3b46e.bracket?pid=669c1936f&amp;color=0,0,0&amp;vpa=25&amp;vtp=1&amp;bbb=1"/>
          <p:cNvSpPr/>
          <p:nvPr/>
        </p:nvSpPr>
        <p:spPr>
          <a:xfrm>
            <a:off x="1791367" y="1610487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jì</a:t>
            </a:r>
            <a:endParaRPr lang="en-US" altLang="zh-CN" sz="2800" dirty="0"/>
          </a:p>
        </p:txBody>
      </p:sp>
      <p:sp>
        <p:nvSpPr>
          <p:cNvPr id="7" name="QB_7_AN.58_1#6d1f3b46e.bracket?pid=669c1936f&amp;color=0,0,0&amp;vpa=26&amp;vtp=1&amp;bbb=1"/>
          <p:cNvSpPr/>
          <p:nvPr/>
        </p:nvSpPr>
        <p:spPr>
          <a:xfrm>
            <a:off x="1791367" y="2258187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jì</a:t>
            </a:r>
            <a:endParaRPr lang="en-US" altLang="zh-CN" sz="2800" dirty="0"/>
          </a:p>
        </p:txBody>
      </p:sp>
      <p:sp>
        <p:nvSpPr>
          <p:cNvPr id="9" name="QB_7_AN.60_1#6d1f3b46e.bracket?pid=669c1936f&amp;color=0,0,0&amp;vpa=27&amp;vtp=1&amp;bbb=1"/>
          <p:cNvSpPr/>
          <p:nvPr/>
        </p:nvSpPr>
        <p:spPr>
          <a:xfrm>
            <a:off x="1816767" y="2884932"/>
            <a:ext cx="79375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shù</a:t>
            </a:r>
            <a:endParaRPr lang="en-US" altLang="zh-CN" sz="2800" dirty="0"/>
          </a:p>
        </p:txBody>
      </p:sp>
      <p:sp>
        <p:nvSpPr>
          <p:cNvPr id="10" name="QB_7_BD.55_1#6d1f3b46e?pid=669c1936f&amp;color=0,0,0&amp;vtp=1&amp;bbb=1&amp;zzd= 1"/>
          <p:cNvSpPr/>
          <p:nvPr/>
        </p:nvSpPr>
        <p:spPr>
          <a:xfrm>
            <a:off x="14826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55_1#6d1f3b46e?pid=669c1936f&amp;color=0,0,0&amp;vtp=1&amp;bbb=1&amp;zzd= 2"/>
          <p:cNvSpPr/>
          <p:nvPr/>
        </p:nvSpPr>
        <p:spPr>
          <a:xfrm>
            <a:off x="1127030" y="29109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55_1#6d1f3b46e?pid=669c1936f&amp;color=0,0,0&amp;vtp=1&amp;bbb=1&amp;zzd= 3"/>
          <p:cNvSpPr/>
          <p:nvPr/>
        </p:nvSpPr>
        <p:spPr>
          <a:xfrm>
            <a:off x="1127030" y="347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1_1#35ce9a2d0?pid=669c1936f&amp;color=0,0,0&amp;mp=1&amp;vtp=1&amp;bt=1&amp;bbb=1"/>
          <p:cNvSpPr/>
          <p:nvPr/>
        </p:nvSpPr>
        <p:spPr>
          <a:xfrm>
            <a:off x="612648" y="46634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怆然(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窥江(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清角(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俊赏(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豆蔻(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62_1#35ce9a2d0.bracket?pid=669c1936f&amp;color=0,0,0&amp;mp=1&amp;vpa=28&amp;vtp=1&amp;bbb=1"/>
          <p:cNvSpPr/>
          <p:nvPr/>
        </p:nvSpPr>
        <p:spPr>
          <a:xfrm>
            <a:off x="1791367" y="473964"/>
            <a:ext cx="1385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chu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5" name="QB_7_AN.64_1#35ce9a2d0.bracket?pid=669c1936f&amp;color=0,0,0&amp;vpa=29&amp;vtp=1&amp;bbb=1"/>
          <p:cNvSpPr/>
          <p:nvPr/>
        </p:nvSpPr>
        <p:spPr>
          <a:xfrm>
            <a:off x="1829467" y="1121664"/>
            <a:ext cx="754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kuī</a:t>
            </a:r>
            <a:endParaRPr lang="en-US" altLang="zh-CN" sz="2800" dirty="0"/>
          </a:p>
        </p:txBody>
      </p:sp>
      <p:sp>
        <p:nvSpPr>
          <p:cNvPr id="7" name="QB_7_AN.66_1#35ce9a2d0.bracket?pid=669c1936f&amp;color=0,0,0&amp;vpa=30&amp;vtp=1&amp;bbb=1"/>
          <p:cNvSpPr/>
          <p:nvPr/>
        </p:nvSpPr>
        <p:spPr>
          <a:xfrm>
            <a:off x="1791367" y="1769364"/>
            <a:ext cx="8334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9" name="QB_7_AN.68_1#35ce9a2d0.bracket?pid=669c1936f&amp;color=0,0,0&amp;vpa=31&amp;vtp=1&amp;bbb=1"/>
          <p:cNvSpPr/>
          <p:nvPr/>
        </p:nvSpPr>
        <p:spPr>
          <a:xfrm>
            <a:off x="1829467" y="2417064"/>
            <a:ext cx="7747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jùn</a:t>
            </a:r>
            <a:endParaRPr lang="en-US" altLang="zh-CN" sz="2800" dirty="0"/>
          </a:p>
        </p:txBody>
      </p:sp>
      <p:sp>
        <p:nvSpPr>
          <p:cNvPr id="11" name="QB_7_AN.70_1#35ce9a2d0.bracket?pid=669c1936f&amp;color=0,0,0&amp;vpa=32&amp;vtp=1&amp;bbb=1"/>
          <p:cNvSpPr/>
          <p:nvPr/>
        </p:nvSpPr>
        <p:spPr>
          <a:xfrm>
            <a:off x="1791367" y="3043809"/>
            <a:ext cx="8334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kòu</a:t>
            </a:r>
            <a:endParaRPr lang="en-US" altLang="zh-CN" sz="2800" dirty="0"/>
          </a:p>
        </p:txBody>
      </p:sp>
      <p:sp>
        <p:nvSpPr>
          <p:cNvPr id="12" name="QB_7_BD.61_1#35ce9a2d0?pid=669c1936f&amp;color=0,0,0&amp;mp=1&amp;vtp=1&amp;bt=1&amp;bbb=1&amp;zzd= 1"/>
          <p:cNvSpPr/>
          <p:nvPr/>
        </p:nvSpPr>
        <p:spPr>
          <a:xfrm>
            <a:off x="1127030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61_1#35ce9a2d0?pid=669c1936f&amp;color=0,0,0&amp;mp=1&amp;vtp=1&amp;bt=1&amp;bbb=1&amp;zzd= 2"/>
          <p:cNvSpPr/>
          <p:nvPr/>
        </p:nvSpPr>
        <p:spPr>
          <a:xfrm>
            <a:off x="11270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61_1#35ce9a2d0?pid=669c1936f&amp;color=0,0,0&amp;mp=1&amp;vtp=1&amp;bt=1&amp;bbb=1&amp;zzd= 3"/>
          <p:cNvSpPr/>
          <p:nvPr/>
        </p:nvSpPr>
        <p:spPr>
          <a:xfrm>
            <a:off x="148263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61_1#35ce9a2d0?pid=669c1936f&amp;color=0,0,0&amp;mp=1&amp;vtp=1&amp;bt=1&amp;bbb=1&amp;zzd= 4"/>
          <p:cNvSpPr/>
          <p:nvPr/>
        </p:nvSpPr>
        <p:spPr>
          <a:xfrm>
            <a:off x="1127030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61_1#35ce9a2d0?pid=669c1936f&amp;color=0,0,0&amp;mp=1&amp;vtp=1&amp;bt=1&amp;bbb=1&amp;zzd= 5"/>
          <p:cNvSpPr/>
          <p:nvPr/>
        </p:nvSpPr>
        <p:spPr>
          <a:xfrm>
            <a:off x="1482630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1_1#baa0a2ca0?pid=acae3fcd9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解释词义</a:t>
            </a:r>
            <a:endParaRPr lang="en-US" altLang="zh-CN" sz="2800" dirty="0"/>
          </a:p>
        </p:txBody>
      </p:sp>
      <p:sp>
        <p:nvSpPr>
          <p:cNvPr id="3" name="QB_7_BD.72_1#0fe8bb374?pid=baa0a2ca0&amp;color=0,0,0&amp;vtp=1&amp;bbb=1"/>
          <p:cNvSpPr/>
          <p:nvPr/>
        </p:nvSpPr>
        <p:spPr>
          <a:xfrm>
            <a:off x="612648" y="110668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解鞍少驻初程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清角吹寒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杜郎俊赏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念桥边红药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dirty="0"/>
          </a:p>
        </p:txBody>
      </p:sp>
      <p:sp>
        <p:nvSpPr>
          <p:cNvPr id="4" name="QB_7_AN.73_1#0fe8bb374.blank?pid=baa0a2ca0&amp;color=0,0,0&amp;vpa=33&amp;vtp=1&amp;bbb=1"/>
          <p:cNvSpPr/>
          <p:nvPr/>
        </p:nvSpPr>
        <p:spPr>
          <a:xfrm>
            <a:off x="3112167" y="10762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短暂停留。</a:t>
            </a:r>
            <a:endParaRPr lang="en-US" altLang="zh-CN" sz="2800" dirty="0"/>
          </a:p>
        </p:txBody>
      </p:sp>
      <p:sp>
        <p:nvSpPr>
          <p:cNvPr id="6" name="QB_7_AN.75_1#0fe8bb374.blank?pid=baa0a2ca0&amp;color=0,0,0&amp;vpa=34&amp;vtp=1&amp;bbb=1"/>
          <p:cNvSpPr/>
          <p:nvPr/>
        </p:nvSpPr>
        <p:spPr>
          <a:xfrm>
            <a:off x="2400967" y="17239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清越的号角。</a:t>
            </a:r>
            <a:endParaRPr lang="en-US" altLang="zh-CN" sz="2800" dirty="0"/>
          </a:p>
        </p:txBody>
      </p:sp>
      <p:sp>
        <p:nvSpPr>
          <p:cNvPr id="8" name="QB_7_AN.77_1#0fe8bb374.blank?pid=baa0a2ca0&amp;color=0,0,0&amp;vpa=35&amp;vtp=1&amp;bbb=1"/>
          <p:cNvSpPr/>
          <p:nvPr/>
        </p:nvSpPr>
        <p:spPr>
          <a:xfrm>
            <a:off x="2400967" y="23716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快意游赏。</a:t>
            </a:r>
            <a:endParaRPr lang="en-US" altLang="zh-CN" sz="2800" dirty="0"/>
          </a:p>
        </p:txBody>
      </p:sp>
      <p:sp>
        <p:nvSpPr>
          <p:cNvPr id="10" name="QB_7_AN.79_1#0fe8bb374.blank?pid=baa0a2ca0&amp;color=0,0,0&amp;vpa=36&amp;vtp=1&amp;bbb=1"/>
          <p:cNvSpPr/>
          <p:nvPr/>
        </p:nvSpPr>
        <p:spPr>
          <a:xfrm>
            <a:off x="2756567" y="299834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芍药花。</a:t>
            </a:r>
            <a:endParaRPr lang="en-US" altLang="zh-CN" sz="2800" dirty="0"/>
          </a:p>
        </p:txBody>
      </p:sp>
      <p:sp>
        <p:nvSpPr>
          <p:cNvPr id="11" name="QB_7_BD.72_1#0fe8bb374?pid=baa0a2ca0&amp;color=0,0,0&amp;vtp=1&amp;bbb=1&amp;zzd= 1"/>
          <p:cNvSpPr/>
          <p:nvPr/>
        </p:nvSpPr>
        <p:spPr>
          <a:xfrm>
            <a:off x="18382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72_1#0fe8bb374?pid=baa0a2ca0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72_1#0fe8bb374?pid=baa0a2ca0&amp;color=0,0,0&amp;vtp=1&amp;bbb=1&amp;zzd= 2"/>
          <p:cNvSpPr/>
          <p:nvPr/>
        </p:nvSpPr>
        <p:spPr>
          <a:xfrm>
            <a:off x="11270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72_1#0fe8bb374?pid=baa0a2ca0&amp;color=0,0,0&amp;vtp=1&amp;bbb=1&amp;zzd= 2"/>
          <p:cNvSpPr/>
          <p:nvPr/>
        </p:nvSpPr>
        <p:spPr>
          <a:xfrm>
            <a:off x="1482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72_1#0fe8bb374?pid=baa0a2ca0&amp;color=0,0,0&amp;vtp=1&amp;bbb=1&amp;zzd= 3"/>
          <p:cNvSpPr/>
          <p:nvPr/>
        </p:nvSpPr>
        <p:spPr>
          <a:xfrm>
            <a:off x="18382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72_1#0fe8bb374?pid=baa0a2ca0&amp;color=0,0,0&amp;vtp=1&amp;bbb=1&amp;zzd= 3"/>
          <p:cNvSpPr/>
          <p:nvPr/>
        </p:nvSpPr>
        <p:spPr>
          <a:xfrm>
            <a:off x="21938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72_1#0fe8bb374?pid=baa0a2ca0&amp;color=0,0,0&amp;vtp=1&amp;bbb=1&amp;zzd= 4"/>
          <p:cNvSpPr/>
          <p:nvPr/>
        </p:nvSpPr>
        <p:spPr>
          <a:xfrm>
            <a:off x="21938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72_1#0fe8bb374?pid=baa0a2ca0&amp;color=0,0,0&amp;vtp=1&amp;bbb=1&amp;zzd= 4"/>
          <p:cNvSpPr/>
          <p:nvPr/>
        </p:nvSpPr>
        <p:spPr>
          <a:xfrm>
            <a:off x="25494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0_1#644520439?pid=acae3fcd9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81_1#bdae0d51f?pid=644520439&amp;color=0,0,0&amp;vtp=1&amp;bbb=1"/>
          <p:cNvSpPr/>
          <p:nvPr/>
        </p:nvSpPr>
        <p:spPr>
          <a:xfrm>
            <a:off x="612648" y="1042865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</a:t>
            </a:r>
            <a:endParaRPr lang="en-US" altLang="zh-CN" sz="2800" dirty="0"/>
          </a:p>
        </p:txBody>
      </p:sp>
      <p:sp>
        <p:nvSpPr>
          <p:cNvPr id="4" name="QB_8_BD.82_1#667554f54?pid=bdae0d51f&amp;color=0,0,0&amp;vtp=1&amp;bbb=1"/>
          <p:cNvSpPr/>
          <p:nvPr/>
        </p:nvSpPr>
        <p:spPr>
          <a:xfrm>
            <a:off x="612648" y="168707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荠麦弥望(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吾令人望其气，皆为龙虎(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日夜望将军至，岂敢反乎(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8_AN.83_1#667554f54.bracket?pid=bdae0d51f&amp;color=0,0,0&amp;vpa=37&amp;vtp=1&amp;bbb=1"/>
          <p:cNvSpPr/>
          <p:nvPr/>
        </p:nvSpPr>
        <p:spPr>
          <a:xfrm>
            <a:off x="2527967" y="169469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视力所及，视野</a:t>
            </a:r>
            <a:endParaRPr lang="en-US" altLang="zh-CN" sz="2800" dirty="0"/>
          </a:p>
        </p:txBody>
      </p:sp>
      <p:sp>
        <p:nvSpPr>
          <p:cNvPr id="7" name="QB_8_AN.85_1#667554f54.bracket?pid=bdae0d51f&amp;color=0,0,0&amp;vpa=38&amp;vtp=1&amp;bbb=1"/>
          <p:cNvSpPr/>
          <p:nvPr/>
        </p:nvSpPr>
        <p:spPr>
          <a:xfrm>
            <a:off x="5017166" y="234239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</a:t>
            </a:r>
            <a:endParaRPr lang="en-US" altLang="zh-CN" sz="2800" dirty="0"/>
          </a:p>
        </p:txBody>
      </p:sp>
      <p:sp>
        <p:nvSpPr>
          <p:cNvPr id="9" name="QB_8_AN.87_1#667554f54.bracket?pid=bdae0d51f&amp;color=0,0,0&amp;vpa=39&amp;vtp=1&amp;bbb=1"/>
          <p:cNvSpPr/>
          <p:nvPr/>
        </p:nvSpPr>
        <p:spPr>
          <a:xfrm>
            <a:off x="5017166" y="296913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盼望，希望</a:t>
            </a:r>
            <a:endParaRPr lang="en-US" altLang="zh-CN" sz="2800" dirty="0"/>
          </a:p>
        </p:txBody>
      </p:sp>
      <p:sp>
        <p:nvSpPr>
          <p:cNvPr id="10" name="QO_8_BD.88_1#25e21517d?pid=bdae0d51f&amp;color=0,0,0&amp;vtp=1&amp;bbb=1"/>
          <p:cNvSpPr/>
          <p:nvPr/>
        </p:nvSpPr>
        <p:spPr>
          <a:xfrm>
            <a:off x="612648" y="3601598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七月既望</a:t>
            </a:r>
            <a:endParaRPr lang="en-US" altLang="zh-CN" sz="2800" dirty="0"/>
          </a:p>
        </p:txBody>
      </p:sp>
      <p:sp>
        <p:nvSpPr>
          <p:cNvPr id="11" name="QO_8_AN.89_1#25e21517d?pid=bdae0d51f&amp;color=0,0,0&amp;vtp=1&amp;bbb=1"/>
          <p:cNvSpPr/>
          <p:nvPr/>
        </p:nvSpPr>
        <p:spPr>
          <a:xfrm>
            <a:off x="612648" y="4169796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望日，农历每月十五日</a:t>
            </a:r>
            <a:endParaRPr lang="en-US" altLang="zh-CN" sz="2800" dirty="0"/>
          </a:p>
        </p:txBody>
      </p:sp>
      <p:sp>
        <p:nvSpPr>
          <p:cNvPr id="12" name="QB_8_BD.82_1#667554f54?pid=bdae0d51f&amp;color=0,0,0&amp;vtp=1&amp;bbb=1&amp;zzd= 1"/>
          <p:cNvSpPr/>
          <p:nvPr/>
        </p:nvSpPr>
        <p:spPr>
          <a:xfrm>
            <a:off x="2193830" y="23474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82_1#667554f54?pid=bdae0d51f&amp;color=0,0,0&amp;vtp=1&amp;bbb=1&amp;zzd= 2"/>
          <p:cNvSpPr/>
          <p:nvPr/>
        </p:nvSpPr>
        <p:spPr>
          <a:xfrm>
            <a:off x="2193830" y="2995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82_1#667554f54?pid=bdae0d51f&amp;color=0,0,0&amp;vtp=1&amp;bbb=1&amp;zzd= 3"/>
          <p:cNvSpPr/>
          <p:nvPr/>
        </p:nvSpPr>
        <p:spPr>
          <a:xfrm>
            <a:off x="1838230" y="35615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8_BD.88_1#25e21517d?pid=bdae0d51f&amp;color=0,0,0&amp;vtp=1&amp;bbb=1&amp;zzd= 1"/>
          <p:cNvSpPr/>
          <p:nvPr/>
        </p:nvSpPr>
        <p:spPr>
          <a:xfrm>
            <a:off x="2193830" y="41878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0_1#169f22f3d?pid=644520439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兵</a:t>
            </a:r>
            <a:endParaRPr lang="en-US" altLang="zh-CN" sz="2800" dirty="0"/>
          </a:p>
        </p:txBody>
      </p:sp>
      <p:sp>
        <p:nvSpPr>
          <p:cNvPr id="3" name="QB_8_BD.91_1#3e36f41ca?pid=169f22f3d&amp;color=0,0,0&amp;vtp=1&amp;bb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废池乔木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，犹厌言兵(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收天下之兵,聚之咸阳(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吴起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赵奢之伦制其兵(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92_1#3e36f41ca.bracket?pid=169f22f3d&amp;color=0,0,0&amp;vpa=40&amp;vtp=1&amp;bbb=1"/>
          <p:cNvSpPr/>
          <p:nvPr/>
        </p:nvSpPr>
        <p:spPr>
          <a:xfrm>
            <a:off x="4305966" y="111430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战争</a:t>
            </a:r>
            <a:endParaRPr lang="en-US" altLang="zh-CN" sz="2800" dirty="0"/>
          </a:p>
        </p:txBody>
      </p:sp>
      <p:sp>
        <p:nvSpPr>
          <p:cNvPr id="6" name="QB_8_AN.94_1#3e36f41ca.bracket?pid=169f22f3d&amp;color=0,0,0&amp;vpa=41&amp;vtp=1&amp;bbb=1"/>
          <p:cNvSpPr/>
          <p:nvPr/>
        </p:nvSpPr>
        <p:spPr>
          <a:xfrm>
            <a:off x="4394866" y="17620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兵器，武器</a:t>
            </a:r>
            <a:endParaRPr lang="en-US" altLang="zh-CN" sz="2800" dirty="0"/>
          </a:p>
        </p:txBody>
      </p:sp>
      <p:sp>
        <p:nvSpPr>
          <p:cNvPr id="8" name="QB_8_AN.96_1#3e36f41ca.bracket?pid=169f22f3d&amp;color=0,0,0&amp;vpa=42&amp;vtp=1&amp;bbb=1"/>
          <p:cNvSpPr/>
          <p:nvPr/>
        </p:nvSpPr>
        <p:spPr>
          <a:xfrm>
            <a:off x="5017166" y="238874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军队</a:t>
            </a:r>
            <a:endParaRPr lang="en-US" altLang="zh-CN" sz="2800" dirty="0"/>
          </a:p>
        </p:txBody>
      </p:sp>
      <p:sp>
        <p:nvSpPr>
          <p:cNvPr id="9" name="QB_8_BD.91_1#3e36f41ca?pid=169f22f3d&amp;color=0,0,0&amp;vtp=1&amp;bbb=1&amp;zzd= 1"/>
          <p:cNvSpPr/>
          <p:nvPr/>
        </p:nvSpPr>
        <p:spPr>
          <a:xfrm>
            <a:off x="3971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8_BD.91_1#3e36f41ca?pid=169f22f3d&amp;color=0,0,0&amp;vtp=1&amp;bbb=1&amp;zzd= 2"/>
          <p:cNvSpPr/>
          <p:nvPr/>
        </p:nvSpPr>
        <p:spPr>
          <a:xfrm>
            <a:off x="25494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91_1#3e36f41ca?pid=169f22f3d&amp;color=0,0,0&amp;vtp=1&amp;bbb=1&amp;zzd= 3"/>
          <p:cNvSpPr/>
          <p:nvPr/>
        </p:nvSpPr>
        <p:spPr>
          <a:xfrm>
            <a:off x="4683030" y="29811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30030bb0?pid=b75224f1e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137004777?pid=b30030bb0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9557d3793?pid=137004777&amp;color=0,0,0&amp;vtp=1&amp;bbb=1&amp;hb=1"/>
          <p:cNvSpPr/>
          <p:nvPr/>
        </p:nvSpPr>
        <p:spPr>
          <a:xfrm>
            <a:off x="612648" y="163207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黍离之悲铸词骨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，冷月无声照丹心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姜夔以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扬州慢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为南宋文坛注入一脉清冷的铁血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当二十四桥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的冷月照见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废池乔木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犹厌言兵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的残破山河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这位白衣卿相以词为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渐黄昏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清角吹寒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的悲怆中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将文人风骨淬炼成字字千钧的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黍离之悲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他虽未着官袍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杜郎俊赏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的典故里暗藏锋芒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重到须惊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的惊心动魄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将家国破碎的切肤之痛化作穿越时空的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警世钟鸣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王国维谓其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古今词人格调之高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无如白石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恰因其才华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9557d3793?pid=137004777&amp;color=0,0,0&amp;vtp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不耽于雕琢音律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而是以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冷月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的意象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在清空骚雅中铸就文人的精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神丰碑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当姜夔将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黍离之悲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隐含在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名都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空城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的今昔对照中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完成了从才子到士大夫的精神涅槃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让千年后的我们仍能触摸到那个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时代文脉中跳动的赤子之心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1e0b447b.fixed?pid=ce39864c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d1e0b447b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9557d3793?pid=137004777&amp;color=0,0,0&amp;vtp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28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文人风骨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家国情怀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9557d3793?pid=137004777&amp;color=0,0,0&amp;mp=1&amp;vtp=1&amp;bt=1&amp;bbb=1&amp;hb=1"/>
          <p:cNvSpPr/>
          <p:nvPr/>
        </p:nvSpPr>
        <p:spPr>
          <a:xfrm>
            <a:off x="612648" y="468000"/>
            <a:ext cx="10963656" cy="5658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在南宋文人的精神图谱中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姜夔的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扬州慢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镌刻的不仅是扬州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城的残垣断壁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更是战乱时代知识分子的精神坐标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辛弃疾在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醉里挑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灯看剑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的豪迈中挥洒壮志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姜夔却以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废池乔木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的冷寂意象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将破碎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山河的隐痛凝成永恒的文学主题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这种清冷笔锋与陆游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铁马冰河入梦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的沉郁遥相呼应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共同构成南宋文人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以血书词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的精神传统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王国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维所谓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格调之高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的深意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或许正在于姜夔将词体从花间樽前的绮丽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中解放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使其承载起士大夫对家国的忧思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二十四桥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上的冷月照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波心荡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的涟漪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我们看到的不仅是历史伤痕的倒影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更是文人以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笔墨守护文化命脉的庄严姿态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这种超越个人际遇的精神觉醒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熔铸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成南宋最坚韧的骨骼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e2dfd416?pid=b30030bb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7_BD#09f4c04c5?pid=8e2dfd416&amp;color=0,0,0&amp;vtp=1&amp;bbb=1&amp;hb=1"/>
              <p:cNvSpPr/>
              <p:nvPr/>
            </p:nvSpPr>
            <p:spPr>
              <a:xfrm>
                <a:off x="612648" y="1069975"/>
                <a:ext cx="10963656" cy="461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青玉案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·元夕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辛弃疾</a:t>
                </a:r>
                <a:endParaRPr lang="en-US" altLang="zh-CN" sz="2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东风夜放花千树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更吹落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星如雨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宝马雕车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香满路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凤箫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声动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玉壶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光转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一夜鱼龙舞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蛾儿雪柳黄金缕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笑语盈盈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暗香去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众里寻他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千百度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⑪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蓦然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⑫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那人却在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灯火阑珊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⑬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7_BD#09f4c04c5?pid=8e2dfd4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69975"/>
                <a:ext cx="10963656" cy="4615879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6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c3fcab5b2?pid=8e2dfd416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P_8_BD#ee96c61ab?pid=c3fcab5b2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①青玉案：词牌名，调名取于东汉张衡《四愁诗》“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美人赠我锦绣段，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何以报之青玉案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”诗句，又名“横塘路”“西湖路”，双调六十七字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阕各五仄韵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，上去通押。②元夕：正月十五日为上元节，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即元宵节，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此夜称元夕或元夜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。③“东风”三句：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焰火乍放如东风吹开千树万花，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落时又如东风吹洒满天星雨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。一说花树、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星雨指树上彩灯和空中灯球。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宝马雕车：装饰华丽的车马。⑤凤箫：排箫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，其形参差像凤翼且其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声如凤鸣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，故名凤箫，这里泛指音乐。⑥玉壶：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精美的白玉灯。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ee96c61ab?pid=c3fcab5b2&amp;color=0,0,0&amp;vtp=1&amp;bbb=1&amp;hb=1"/>
          <p:cNvSpPr/>
          <p:nvPr/>
        </p:nvSpPr>
        <p:spPr>
          <a:xfrm>
            <a:off x="612648" y="468000"/>
            <a:ext cx="10963656" cy="31668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一说比喻皎洁的月亮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。⑦鱼龙舞：舞动鱼、龙状的彩灯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，如鱼龙闹海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一样。⑧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“蛾儿”句：写元夕的妇女装饰。蛾儿、雪柳、黄金缕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当时女子头上的插戴和饰物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。⑨盈盈：声音轻盈悦耳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，亦指仪态娇美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的样子。⑩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他：古代第三人称不分性别，这里指女性。⑪千百度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百遍。⑫蓦然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：突然。⑬阑珊：零落稀少。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c749e626f?pid=8e2dfd41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白话诗歌</a:t>
            </a:r>
            <a:endParaRPr lang="en-US" altLang="zh-CN" sz="3000" dirty="0"/>
          </a:p>
        </p:txBody>
      </p:sp>
      <p:sp>
        <p:nvSpPr>
          <p:cNvPr id="3" name="P_8_BD#d1dcde9f6?pid=c749e626f&amp;color=0,0,0&amp;vtp=1&amp;bbb=1&amp;hb=1"/>
          <p:cNvSpPr/>
          <p:nvPr/>
        </p:nvSpPr>
        <p:spPr>
          <a:xfrm>
            <a:off x="612648" y="1135253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焰火乍放如东风吹开千树万花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落时又如东风吹洒满天星雨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饰华丽的车马散发的香气弥漫了整条道路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悠扬的乐声四处回荡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玉制成的灯晃耀夺目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一夜里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龙状的灯欢快飞舞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妇女们盛装打扮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头上遍插蛾儿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黄金缕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她们笑语盈盈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地走过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一路上香气飘散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在众多妇女中寻找她千百遍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突然回头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那人却在灯火零落稀少之处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4d46a9220?pid=8e2dfd416&amp;color=0,0,0&amp;vtp=1&amp;bt=1&amp;bbb=1"/>
          <p:cNvSpPr/>
          <p:nvPr/>
        </p:nvSpPr>
        <p:spPr>
          <a:xfrm>
            <a:off x="612648" y="466344"/>
            <a:ext cx="10963656" cy="6093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诗意理解</a:t>
            </a:r>
            <a:endParaRPr lang="en-US" altLang="zh-CN" sz="3000" dirty="0"/>
          </a:p>
        </p:txBody>
      </p:sp>
      <p:sp>
        <p:nvSpPr>
          <p:cNvPr id="3" name="QO_8_BD.97_1#317edea46?pid=4d46a9220&amp;color=0,0,0&amp;vtp=1&amp;bbb=1"/>
          <p:cNvSpPr/>
          <p:nvPr/>
        </p:nvSpPr>
        <p:spPr>
          <a:xfrm>
            <a:off x="612648" y="11439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9_BD.98_1#3a2ef2b8b?pid=317edea46&amp;color=0,0,0&amp;vtp=1&amp;bbb=1&amp;hb=1"/>
          <p:cNvSpPr/>
          <p:nvPr/>
        </p:nvSpPr>
        <p:spPr>
          <a:xfrm>
            <a:off x="612648" y="17797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《青玉案·元夕》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”两句从视觉角度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展现花灯绚烂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、彻夜欢腾的情景，以此反衬下文“那人”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的孤寂。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《青玉案·元夕》中，用夸张手法描绘元宵夜烟火盛放之景的句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子是：“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。更吹落，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5" name="QB_9_AN.99_1#3a2ef2b8b.blank?pid=317edea46&amp;color=0,0,0&amp;vpa=43&amp;vtp=1&amp;bbb=1"/>
          <p:cNvSpPr/>
          <p:nvPr/>
        </p:nvSpPr>
        <p:spPr>
          <a:xfrm>
            <a:off x="4632991" y="1753552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玉壶光转</a:t>
            </a:r>
            <a:endParaRPr lang="en-US" altLang="zh-CN" sz="2800" dirty="0"/>
          </a:p>
        </p:txBody>
      </p:sp>
      <p:sp>
        <p:nvSpPr>
          <p:cNvPr id="6" name="QB_9_AN.100_1#3a2ef2b8b.blank?pid=317edea46&amp;color=0,0,0&amp;vpa=44&amp;vtp=1&amp;bbb=1"/>
          <p:cNvSpPr/>
          <p:nvPr/>
        </p:nvSpPr>
        <p:spPr>
          <a:xfrm>
            <a:off x="6766592" y="1753552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一夜鱼龙舞</a:t>
            </a:r>
            <a:endParaRPr lang="en-US" altLang="zh-CN" sz="2800" dirty="0"/>
          </a:p>
        </p:txBody>
      </p:sp>
      <p:sp>
        <p:nvSpPr>
          <p:cNvPr id="8" name="QB_9_AN.102_1#3a2ef2b8b.blank?pid=317edea46&amp;color=0,0,0&amp;vpa=45&amp;vtp=1&amp;bbb=1"/>
          <p:cNvSpPr/>
          <p:nvPr/>
        </p:nvSpPr>
        <p:spPr>
          <a:xfrm>
            <a:off x="1846929" y="3674619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东风夜放花千树</a:t>
            </a:r>
            <a:endParaRPr lang="en-US" altLang="zh-CN" sz="2800" dirty="0"/>
          </a:p>
        </p:txBody>
      </p:sp>
      <p:sp>
        <p:nvSpPr>
          <p:cNvPr id="9" name="QB_9_AN.103_1#3a2ef2b8b.blank?pid=317edea46&amp;color=0,0,0&amp;vpa=46&amp;vtp=1&amp;bbb=1"/>
          <p:cNvSpPr/>
          <p:nvPr/>
        </p:nvSpPr>
        <p:spPr>
          <a:xfrm>
            <a:off x="6469730" y="3674619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星如雨</a:t>
            </a:r>
            <a:endParaRPr lang="en-US" altLang="zh-CN" sz="2800" dirty="0"/>
          </a:p>
        </p:txBody>
      </p:sp>
      <p:sp>
        <p:nvSpPr>
          <p:cNvPr id="10" name="QB_9_BD.104_1#9cc4d30de?pid=317edea46&amp;color=0,0,0&amp;vtp=1&amp;bbb=1&amp;hb=1"/>
          <p:cNvSpPr/>
          <p:nvPr/>
        </p:nvSpPr>
        <p:spPr>
          <a:xfrm>
            <a:off x="612648" y="4332479"/>
            <a:ext cx="10963656" cy="185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在《青玉案·元夕》中，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词人用“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生动展现出元宵佳节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，妇女们盛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装出游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，个个笑语盈盈，走过之处留下淡淡香气的热闹场景。</a:t>
            </a:r>
            <a:endParaRPr lang="en-US" altLang="zh-CN" sz="2800" dirty="0"/>
          </a:p>
        </p:txBody>
      </p:sp>
      <p:sp>
        <p:nvSpPr>
          <p:cNvPr id="11" name="QB_9_AN.105_1#9cc4d30de.blank?pid=317edea46&amp;color=0,0,0&amp;vpa=47&amp;vtp=1&amp;bbb=1"/>
          <p:cNvSpPr/>
          <p:nvPr/>
        </p:nvSpPr>
        <p:spPr>
          <a:xfrm>
            <a:off x="6410992" y="430625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蛾儿雪柳黄金缕</a:t>
            </a:r>
            <a:endParaRPr lang="en-US" altLang="zh-CN" sz="2800" dirty="0"/>
          </a:p>
        </p:txBody>
      </p:sp>
      <p:sp>
        <p:nvSpPr>
          <p:cNvPr id="12" name="QB_9_AN.106_1#9cc4d30de.blank?pid=317edea46&amp;color=0,0,0&amp;vpa=48&amp;vtp=1&amp;bbb=1&amp;hb=1"/>
          <p:cNvSpPr/>
          <p:nvPr/>
        </p:nvSpPr>
        <p:spPr>
          <a:xfrm>
            <a:off x="612648" y="4306253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笑语盈盈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暗香去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1a8d276e?pid=b30030bb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109_1#593bb645d?pid=f1a8d276e&amp;color=0,0,0&amp;vtp=1&amp;bbb=1&amp;hb=1&amp;hltap=1"/>
          <p:cNvSpPr/>
          <p:nvPr/>
        </p:nvSpPr>
        <p:spPr>
          <a:xfrm>
            <a:off x="612648" y="1135253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请你依据《望海潮》中描写的景象，展开联想与想象，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运用铺叙手法，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为杭州写一段导游词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。250个字左右。（10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110_1#593bb645d?pid=f1a8d276e&amp;color=0,0,0&amp;vtp=1&amp;bbb=1&amp;hb=1&amp;hla=1"/>
          <p:cNvSpPr/>
          <p:nvPr/>
        </p:nvSpPr>
        <p:spPr>
          <a:xfrm>
            <a:off x="612648" y="2402713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示例）各位游客大家好！俗话说：“上有天堂，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下有苏杭。”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杭州有着悠久的历史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。美丽的杭州自古繁华，山水秀丽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。这里有烟柳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、风帘翠幕。这里人烟阜盛、街市繁华。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这里有清幽秀美的西湖，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湖面上有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“十里荷花”，有的含苞待放，有的娇艳欲滴。微风拂来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香袭人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，令人神清气爽。西湖中的“三潭印月岛”，也叫小瀛洲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0_1#593bb645d?pid=f1a8d276e&amp;color=0,0,0&amp;vtp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109_1#593bb645d?pid=f1a8d276e&amp;color=0,0,0&amp;vtp=1&amp;bbb=1&amp;hb=1&amp;hla=1"/>
          <p:cNvSpPr/>
          <p:nvPr/>
        </p:nvSpPr>
        <p:spPr>
          <a:xfrm>
            <a:off x="612648" y="4426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“湖中有岛，岛中有湖”的湖上园林。全岛呈“田”字形，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东西连柳堤，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南北连曲桥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；上接白云，下连碧波。曲桥两侧，种植着大片睡莲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，西湖历经风雨，但仍魅力不减，她不仅是一位仙女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，更是一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位勇士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，她热情欢迎您的到来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！希望西湖的山水永远留在您美好的回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忆中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。（联想、想象合理3分，运用铺叙手法3分，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体现出杭州的特点2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，语言表达流畅2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9a5d2483?pid=d1e0b447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a5c7d84fc?htil=1&amp;pid=89a5d248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5752" y="1281557"/>
            <a:ext cx="2112264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a5c7d84fc?htil=1&amp;pid=89a5d2483&amp;color=0,0,0&amp;vtp=1&amp;bbb=1&amp;hb=1&amp;hs=1"/>
          <p:cNvSpPr/>
          <p:nvPr/>
        </p:nvSpPr>
        <p:spPr>
          <a:xfrm>
            <a:off x="612648" y="1135253"/>
            <a:ext cx="872337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姜夔（1155—1221），字尧章，号白石道人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，饶州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鄱阳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（今属江西）人，南宋文学家、音乐家。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早年孤贫，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屡试不第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一生未仕。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姜夔多才多艺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，擅长书法，精通音律，工诗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，词尤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为有名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，有“词中之圣”之称，与辛弃疾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、吴文英分鼎南</a:t>
            </a:r>
            <a:endParaRPr lang="en-US" altLang="zh-CN" sz="2800" dirty="0"/>
          </a:p>
        </p:txBody>
      </p:sp>
      <p:sp>
        <p:nvSpPr>
          <p:cNvPr id="5" name="P_6_BD#a5c7d84fc?htil=1&amp;pid=89a5d2483&amp;color=0,0,0&amp;vtp=1&amp;bbb=1&amp;hb=1&amp;hs=1"/>
          <p:cNvSpPr/>
          <p:nvPr/>
        </p:nvSpPr>
        <p:spPr>
          <a:xfrm>
            <a:off x="612648" y="4338828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宋词坛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，是南宋格律派的代表人物之一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。他的词多为记游与咏物之作，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其中有对时事的感慨，但更多的是慨叹身世的飘零和情场的失意。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5c7d84fc?htil=1&amp;pid=89a5d2483&amp;color=0,0,0&amp;vtp=1&amp;bbb=1&amp;hb=1&amp;hs=1"/>
          <p:cNvSpPr/>
          <p:nvPr/>
        </p:nvSpPr>
        <p:spPr>
          <a:xfrm>
            <a:off x="611994" y="468000"/>
            <a:ext cx="10968012" cy="24944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他的词音调谐婉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结构严谨，风格清空峻拔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，善于描绘空灵活脱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惚迷离的艺术境界。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：《白石道人歌曲》《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白石道人诗集》《白石诗说》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76427b1a?pid=d1e0b447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d224f2806?pid=876427b1a&amp;color=0,0,0&amp;vtp=1&amp;bbb=1&amp;hb=1"/>
          <p:cNvSpPr/>
          <p:nvPr/>
        </p:nvSpPr>
        <p:spPr>
          <a:xfrm>
            <a:off x="612648" y="1135253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扬州自隋开通运河后即成为南北交通枢纽，富商大贾云集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，歌楼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舞榭林立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。宋高宗在位时，金兵屡屡南下，扬州被卷入战火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。宋孝宗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淳熙三年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（1176）冬至，姜夔经过扬州，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目睹城里萧条荒凉的景象，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遥想当年扬州的繁华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，黍离之悲油然而生，抚今追昔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，写下了这首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扬州慢》。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7be296f?pid=d1e0b447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ddcf909ab?pid=b97be296f&amp;color=0,0,0&amp;vtp=1&amp;bbb=1&amp;hb=1"/>
          <p:cNvSpPr/>
          <p:nvPr/>
        </p:nvSpPr>
        <p:spPr>
          <a:xfrm>
            <a:off x="612648" y="1135253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格律派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格律派是宋词的一个重要流派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，代表人物有柳永、周邦彦、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姜夔、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张炎等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。格律派作者都精通音律，填词时讲究协律，或自制新调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品较为清丽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、典雅，更富有声情。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格律派从作品内容和艺术风格看，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基本属于婉约派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，但题材更狭窄，思想更浅薄，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形式上更加追求音律、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，是一个倾向形式主义的派别。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dcf909ab?pid=b97be296f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黍离之悲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黍离之悲指故国残破的悲思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。《黍离》出自《诗经·王风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》,历来被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视为悲悼故国的代表作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。《扬州慢》表达了姜夔的黍离之悲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，《乌衣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》表达了刘禹锡的黍离之悲，《春望》表达了杜甫的黍离之悲。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12187</Words>
  <Application>WPS 演示</Application>
  <PresentationFormat>宽屏</PresentationFormat>
  <Paragraphs>556</Paragraphs>
  <Slides>48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48</vt:i4>
      </vt:variant>
    </vt:vector>
  </HeadingPairs>
  <TitlesOfParts>
    <vt:vector size="6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楷体</vt:lpstr>
      <vt:lpstr>Calibri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2025-07-25T02:49:00Z</dcterms:created>
  <dcterms:modified xsi:type="dcterms:W3CDTF">2025-09-04T02:24:55Z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4DF88CB7695F4A248BDF9721C475415D_12</vt:lpwstr>
  </property>
  <property fmtid="{D5CDD505-2E9C-101B-9397-08002B2CF9AE}" pid="3" name="KSOProductBuildVer">
    <vt:lpwstr>2052-12.1.0.22529</vt:lpwstr>
  </property>
</Properties>
</file>